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4E9593A6-19F0-4437-833E-A299AFB6B789}">
  <a:tblStyle styleId="{4E9593A6-19F0-4437-833E-A299AFB6B789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playground.arduino.cc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576125"/>
            <a:ext cx="8520599" cy="1619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CWC 2016 Tunnel Team B: Concept Generation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Michael Evans, Korey Holaas, Scott Muente, Jess Robinson, Zachary Sabol, and Brayden Worrell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/>
        </p:nvSpPr>
        <p:spPr>
          <a:xfrm>
            <a:off x="4388400" y="4555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DESIGNS SELECTED - POWER ELECTRONICS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152475"/>
            <a:ext cx="40766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Rectification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4420425" y="1017725"/>
            <a:ext cx="39674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2"/>
                </a:solidFill>
              </a:rPr>
              <a:t>DC/DC Conversion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graphicFrame>
        <p:nvGraphicFramePr>
          <p:cNvPr id="123" name="Shape 123"/>
          <p:cNvGraphicFramePr/>
          <p:nvPr/>
        </p:nvGraphicFramePr>
        <p:xfrm>
          <a:off x="290775" y="1594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{4E9593A6-19F0-4437-833E-A299AFB6B789}</a:tableStyleId>
              </a:tblPr>
              <a:tblGrid>
                <a:gridCol w="926850"/>
                <a:gridCol w="736950"/>
                <a:gridCol w="893850"/>
                <a:gridCol w="935100"/>
                <a:gridCol w="604875"/>
              </a:tblGrid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Criteria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Weight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Passive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MOSFET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MCT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Voltage Drop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Power Draw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Complex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Cost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Total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5.4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6.6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3.9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4" name="Shape 124"/>
          <p:cNvGraphicFramePr/>
          <p:nvPr/>
        </p:nvGraphicFramePr>
        <p:xfrm>
          <a:off x="4555325" y="1485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{4E9593A6-19F0-4437-833E-A299AFB6B789}</a:tableStyleId>
              </a:tblPr>
              <a:tblGrid>
                <a:gridCol w="1112600"/>
                <a:gridCol w="775375"/>
                <a:gridCol w="804175"/>
                <a:gridCol w="839050"/>
                <a:gridCol w="745775"/>
              </a:tblGrid>
              <a:tr h="5579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Criteria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Weight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Buck-Boost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Flyback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SEPIC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</a:tr>
              <a:tr h="5579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Power Losses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15%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637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Size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25%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637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Cost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637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Complexity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55797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Output Range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637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Total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7.4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6.0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3.9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DESIGNS SELECTED  - SOFTWARE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  <p:graphicFrame>
        <p:nvGraphicFramePr>
          <p:cNvPr id="132" name="Shape 132"/>
          <p:cNvGraphicFramePr/>
          <p:nvPr/>
        </p:nvGraphicFramePr>
        <p:xfrm>
          <a:off x="952500" y="1385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{4E9593A6-19F0-4437-833E-A299AFB6B789}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Criteria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Weight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LoP and Button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PID and PWM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Sleep Library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Power Draw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35%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Braking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25%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Responsive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25%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Difficulty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15%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Total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6.25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6.50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6.40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SCHEDULE - NOVEMBER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6187" y="1017712"/>
            <a:ext cx="6271620" cy="343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SCHEDULE - DECEMBER</a:t>
            </a:r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03004"/>
            <a:ext cx="8520599" cy="3115344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Shape 146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354800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BUDGET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9275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Brake Systems: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Primary brake system: TE RT314A06 latching relay, </a:t>
            </a:r>
            <a:r>
              <a:rPr b="1" lang="en"/>
              <a:t>unit price: </a:t>
            </a:r>
            <a:r>
              <a:rPr lang="en"/>
              <a:t>$2.47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Redundant brake system: ST P75NF75 MOSFET (transistor), </a:t>
            </a:r>
            <a:r>
              <a:rPr b="1" lang="en"/>
              <a:t>unit price: </a:t>
            </a:r>
            <a:r>
              <a:rPr lang="en"/>
              <a:t>&lt; $1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Bulk reel of 22 AWG wire: $6:49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Liquid electrical tape: $7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Manual override button: $8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JST RCY plug: $0.50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Controls Idea: Connecting +, -, GND of AC output together to brake the turbine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Load Idea: Diversion Load that is part battery bank and part resistive load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Power Electronics Ideas: Active Rectification with MOSFETs and Flyback Converter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Software Idea: PID and PWM to Direct Controls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REFERENCES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311700" y="1095062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[1] - </a:t>
            </a:r>
            <a:r>
              <a:rPr i="1" lang="en" sz="1200"/>
              <a:t>Arduino Playground - ArduinoSleepCode</a:t>
            </a:r>
            <a:r>
              <a:rPr lang="en" sz="1200"/>
              <a:t> [online] Available: </a:t>
            </a:r>
            <a:r>
              <a:rPr lang="en" sz="1200" u="sng">
                <a:solidFill>
                  <a:schemeClr val="hlink"/>
                </a:solidFill>
                <a:hlinkClick r:id="rId3"/>
              </a:rPr>
              <a:t>http://playground.arduino.cc</a:t>
            </a:r>
          </a:p>
          <a:p>
            <a:pPr lvl="0" rtl="0">
              <a:lnSpc>
                <a:spcPct val="1295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[2]'THEORYOF DIELECTRIC ELASTOMERS', </a:t>
            </a:r>
            <a:r>
              <a:rPr i="1" lang="en" sz="1200">
                <a:solidFill>
                  <a:schemeClr val="dk1"/>
                </a:solidFill>
              </a:rPr>
              <a:t>Acta Mechanica Solida Sinica</a:t>
            </a:r>
            <a:r>
              <a:rPr lang="en" sz="1200">
                <a:solidFill>
                  <a:schemeClr val="dk1"/>
                </a:solidFill>
              </a:rPr>
              <a:t>, vol. 23, no. 6, pp. 1-2, 2010.</a:t>
            </a:r>
          </a:p>
          <a:p>
            <a:pPr lvl="0" rtl="0">
              <a:lnSpc>
                <a:spcPct val="1295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[3]'Finite Element Modeling of the Sensing and Energy Harvesting Performance in Ionic Polymer Metal Composites', </a:t>
            </a:r>
            <a:r>
              <a:rPr i="1" lang="en" sz="1200">
                <a:solidFill>
                  <a:schemeClr val="dk1"/>
                </a:solidFill>
              </a:rPr>
              <a:t>Electroactive Polymer Actuators and Devices</a:t>
            </a:r>
            <a:r>
              <a:rPr lang="en" sz="1200">
                <a:solidFill>
                  <a:schemeClr val="dk1"/>
                </a:solidFill>
              </a:rPr>
              <a:t>, vol. 8687, pp. 1-5, 2013.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666666"/>
                </a:solidFill>
              </a:rPr>
              <a:t>[J1] TE Connectivity Relay Products, “Power PCB relay RT1 bistable,” RT314A06 datasheet, Oct. 2014.</a:t>
            </a:r>
          </a:p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1200">
                <a:solidFill>
                  <a:srgbClr val="666666"/>
                </a:solidFill>
              </a:rPr>
              <a:t>[J2] Magtrol, </a:t>
            </a:r>
            <a:r>
              <a:rPr i="1" lang="en" sz="1200">
                <a:solidFill>
                  <a:srgbClr val="666666"/>
                </a:solidFill>
              </a:rPr>
              <a:t>Hysteresis brakes and clutches</a:t>
            </a:r>
            <a:r>
              <a:rPr lang="en" sz="1200">
                <a:solidFill>
                  <a:srgbClr val="666666"/>
                </a:solidFill>
              </a:rPr>
              <a:t> [Online Datasheet]. Available: http://www.electro-meters.com/Assets/PDF_files/Magtrol/Dynamometers/hysteresis.pdf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666666"/>
                </a:solidFill>
              </a:rPr>
              <a:t>[J3] (2008). </a:t>
            </a:r>
            <a:r>
              <a:rPr i="1" lang="en" sz="1200">
                <a:solidFill>
                  <a:srgbClr val="666666"/>
                </a:solidFill>
              </a:rPr>
              <a:t>Feet used to slow landings: True frogs</a:t>
            </a:r>
            <a:r>
              <a:rPr lang="en" sz="1200">
                <a:solidFill>
                  <a:srgbClr val="666666"/>
                </a:solidFill>
              </a:rPr>
              <a:t> [Online]. Available: http://www.asknature.org/strategy/2a1f9703445f72a43e51800965fd03fa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PROJECT DESCRIPTION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Collegiate Wind Competition 2016 Tunnel Team B covers the electric side of the Wind Tunnel Turbine Design: Controls, Load, Power Electronics, and Software.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Earn points on the Tunnel Tests in various categories, such as Safety, Power Curve Performance, and others.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 Tunnel Design should be a model of the Deployment Team and the Business Team’s work.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REQUIREMENTS  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Customer Requirements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Power Curve Performance (50), Control of Rated Power (40), Control of Rotor Speed (40), Cut-in Wind Speed (25), Safety (25), Supply a Load System (25), Provide Appropriate Wiring/Connections (25),  Redundant Braking System (20), Durability (15), and Small Scale (10).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Engineering Requirements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Produce Sufficient Continuous Power, Withstand High Wind Speeds, Design an Innovative Load, Fit in the Testing Space, Quickly Assemble and Disassemble, and Shut Down on Push Button Activation &amp; Loss of Power.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377250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DESIGNS CONSIDERED - CONTROLS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061175"/>
            <a:ext cx="84414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Investigated 6 different brake systems: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AC Wye-Connected Brake</a:t>
            </a:r>
          </a:p>
          <a:p>
            <a:pPr indent="-323850" lvl="2" marL="1371600" rtl="0">
              <a:spcBef>
                <a:spcPts val="0"/>
              </a:spcBef>
              <a:buSzPct val="100000"/>
            </a:pPr>
            <a:r>
              <a:rPr lang="en" sz="1500"/>
              <a:t>Connect +, -, and GND leads of generator</a:t>
            </a:r>
          </a:p>
          <a:p>
            <a:pPr indent="-323850" lvl="2" marL="1371600" rtl="0">
              <a:spcBef>
                <a:spcPts val="0"/>
              </a:spcBef>
              <a:buSzPct val="100000"/>
            </a:pPr>
            <a:r>
              <a:rPr lang="en" sz="1500"/>
              <a:t>Latching relay used to toggle connections, other options possible [J1]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DC Dynamic Brake</a:t>
            </a:r>
          </a:p>
          <a:p>
            <a:pPr indent="-323850" lvl="2" marL="1371600" rtl="0">
              <a:spcBef>
                <a:spcPts val="0"/>
              </a:spcBef>
              <a:buSzPct val="100000"/>
            </a:pPr>
            <a:r>
              <a:rPr lang="en" sz="1500"/>
              <a:t>Connect + and - leads of DC converter, via latching relay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Disk Brake - Hydraulically Controlled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Disk Brake - Pneumatically Controlled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Hysteresis Brake [J2]</a:t>
            </a:r>
          </a:p>
          <a:p>
            <a:pPr indent="-323850" lvl="2" marL="1371600" rtl="0">
              <a:spcBef>
                <a:spcPts val="0"/>
              </a:spcBef>
              <a:buSzPct val="100000"/>
            </a:pPr>
            <a:r>
              <a:rPr lang="en" sz="1500"/>
              <a:t>Same principles used to reduce speed as motor uses to produce speed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Webbed Frog Feet Air Brake [J3]</a:t>
            </a:r>
          </a:p>
          <a:p>
            <a:pPr indent="-323850" lvl="2" marL="1371600">
              <a:spcBef>
                <a:spcPts val="0"/>
              </a:spcBef>
              <a:buSzPct val="100000"/>
            </a:pPr>
            <a:r>
              <a:rPr lang="en" sz="1500"/>
              <a:t>Attach to blades, used Asknature.com for inspiration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Jess Robinson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DESIGNS CONSIDERED - LOAD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71125" y="11657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Diversion Load - A battery bank and a resistive load that switch when the battery is fully charged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Smart Material Load - Flexible materials that change in shape based changes in their electric field 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Butterfly Smart Materials (nature inspired) - A smart material load that is shaped like a butterfly and flaps its wing when it is being charged 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Heat Sink Load - A fully resistive load that heats up and a heat sink fan to keep it from over heating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Electric Eel Discharge (nature inspired) - A load that discharges all of its power when the turbine brakes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Display Monitor - A monitor that is hooked up to a battery bank load displays relevant data about the turbine’s status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DESIGNS CONSIDERED - POWER ELECTRONICS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980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Rectification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Passive Rectification with Shottky Diodes - Large voltage drop across Rectifier, works without input.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Active Rectification with MOSFETs/Relays - Lower voltage drop leads to increased efficiency, more difficult to control.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Active Rectification with MOS-controlled Thyristors - Higher voltage drop, less complex to operate, and needs to be activated less often.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DC/DC Conversion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Buck-Boost Converter - Inverting non-isolated single inductor step-up or step-down DC-DC converter.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Flyback Converter -  Inverting transformer isolated version of the Buck-Boost Converter.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SEPIC Converter - Non-inverting transformer isolated step-up or step-down DC-DC converter.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DESIGNS CONSIDERED - SOFTWARE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Use Loss of Power Algorithms to Respond to Push Break - If power is disconnected, do the same thing as if the button was pressed, and vice versa.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Infrared Detector to Measure Instantaneous RPM and TSR - Use an emitter and sensor to measure the reflected IR beam, and obtain tip-speed ratio.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PID and PWM to Direct Controls - Proportional Integral Derivative and Pulse-Width Modulation coding helps controls be more efficient.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Sensors built into Power Electronics - Using sensing circuits (voltage and current) to calculate RPM, Power, and TSR.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Arduino Sleep Library - Use the Sleep function to lower power losses (20 * 10^-6 Amps) [B1].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DESIGNS SELECTED - CONTROLS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01772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Brake Systems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Jess Robinson - Slide Number</a:t>
            </a:r>
          </a:p>
        </p:txBody>
      </p:sp>
      <p:graphicFrame>
        <p:nvGraphicFramePr>
          <p:cNvPr id="106" name="Shape 106"/>
          <p:cNvGraphicFramePr/>
          <p:nvPr/>
        </p:nvGraphicFramePr>
        <p:xfrm>
          <a:off x="658650" y="1420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{4E9593A6-19F0-4437-833E-A299AFB6B789}</a:tableStyleId>
              </a:tblPr>
              <a:tblGrid>
                <a:gridCol w="1273925"/>
                <a:gridCol w="792475"/>
                <a:gridCol w="949375"/>
                <a:gridCol w="1004425"/>
                <a:gridCol w="1118625"/>
              </a:tblGrid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Criteria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Weight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DC Brake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AC Brake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Hysteresis Brake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Power Consumption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35%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Complexity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25%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 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Size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Braking Power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Cost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Total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7.7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6.05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DESIGNS SELECTED - LOAD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2400"/>
              </a:spcBef>
              <a:spcAft>
                <a:spcPts val="600"/>
              </a:spcAft>
              <a:buClr>
                <a:schemeClr val="dk1"/>
              </a:buClr>
              <a:buSzPct val="47826"/>
              <a:buFont typeface="Arial"/>
              <a:buNone/>
            </a:pPr>
            <a:r>
              <a:t/>
            </a:r>
            <a:endParaRPr b="1" sz="230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 txBox="1"/>
          <p:nvPr/>
        </p:nvSpPr>
        <p:spPr>
          <a:xfrm>
            <a:off x="4388400" y="4588800"/>
            <a:ext cx="4755599" cy="5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Name - Slide Number</a:t>
            </a:r>
          </a:p>
        </p:txBody>
      </p:sp>
      <p:graphicFrame>
        <p:nvGraphicFramePr>
          <p:cNvPr id="114" name="Shape 114"/>
          <p:cNvGraphicFramePr/>
          <p:nvPr/>
        </p:nvGraphicFramePr>
        <p:xfrm>
          <a:off x="290775" y="1594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{4E9593A6-19F0-4437-833E-A299AFB6B789}</a:tableStyleId>
              </a:tblPr>
              <a:tblGrid>
                <a:gridCol w="1189825"/>
                <a:gridCol w="793750"/>
                <a:gridCol w="973425"/>
                <a:gridCol w="1031275"/>
                <a:gridCol w="1108600"/>
              </a:tblGrid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Criteria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Weight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Diversion load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Heat Sink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Eel Discharge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Cost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Simplicity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Creativity 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Functionality 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Total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100%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7.8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6.9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6.5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